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3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45327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390303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289199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72760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24433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52391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0359171-6211-42C8-89FE-D101631A68BC}"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18272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0359171-6211-42C8-89FE-D101631A68BC}"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8566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359171-6211-42C8-89FE-D101631A68BC}"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16990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63449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26740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92E3FE-8EDB-4958-85CA-AFB2F86A9449}" type="slidenum">
              <a:rPr lang="ar-IQ" smtClean="0"/>
              <a:t>‹#›</a:t>
            </a:fld>
            <a:endParaRPr lang="ar-IQ"/>
          </a:p>
        </p:txBody>
      </p:sp>
    </p:spTree>
    <p:extLst>
      <p:ext uri="{BB962C8B-B14F-4D97-AF65-F5344CB8AC3E}">
        <p14:creationId xmlns:p14="http://schemas.microsoft.com/office/powerpoint/2010/main" val="49880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690336"/>
            <a:ext cx="4572000" cy="1477328"/>
          </a:xfrm>
          <a:prstGeom prst="rect">
            <a:avLst/>
          </a:prstGeom>
        </p:spPr>
        <p:txBody>
          <a:bodyPr>
            <a:spAutoFit/>
          </a:bodyPr>
          <a:lstStyle/>
          <a:p>
            <a:pPr algn="ctr"/>
            <a:r>
              <a:rPr lang="ar-SA" dirty="0"/>
              <a:t>كلية التربية البدنية وعلوم الرياضة</a:t>
            </a:r>
            <a:endParaRPr lang="en-US" dirty="0"/>
          </a:p>
          <a:p>
            <a:pPr algn="ctr"/>
            <a:r>
              <a:rPr lang="ar-IQ" dirty="0" smtClean="0"/>
              <a:t>التشريح</a:t>
            </a:r>
            <a:endParaRPr lang="en-US" dirty="0"/>
          </a:p>
          <a:p>
            <a:pPr algn="ctr"/>
            <a:r>
              <a:rPr lang="ar-SA" dirty="0"/>
              <a:t>المرحلة </a:t>
            </a:r>
            <a:r>
              <a:rPr lang="ar-IQ" dirty="0" smtClean="0"/>
              <a:t>الاولى</a:t>
            </a:r>
            <a:endParaRPr lang="en-US" dirty="0"/>
          </a:p>
          <a:p>
            <a:pPr algn="ctr"/>
            <a:r>
              <a:rPr lang="ar-SA" dirty="0"/>
              <a:t>أعداد </a:t>
            </a:r>
            <a:endParaRPr lang="en-US" dirty="0"/>
          </a:p>
          <a:p>
            <a:pPr algn="ctr"/>
            <a:r>
              <a:rPr lang="ar-SA" dirty="0" err="1"/>
              <a:t>أ.م.د</a:t>
            </a:r>
            <a:r>
              <a:rPr lang="ar-SA" dirty="0"/>
              <a:t> </a:t>
            </a:r>
            <a:r>
              <a:rPr lang="ar-IQ" dirty="0" smtClean="0"/>
              <a:t>لؤي كاظم محمد</a:t>
            </a:r>
            <a:endParaRPr lang="ar-IQ" dirty="0"/>
          </a:p>
        </p:txBody>
      </p:sp>
    </p:spTree>
    <p:extLst>
      <p:ext uri="{BB962C8B-B14F-4D97-AF65-F5344CB8AC3E}">
        <p14:creationId xmlns:p14="http://schemas.microsoft.com/office/powerpoint/2010/main" val="16284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1115616" y="836712"/>
            <a:ext cx="6678488" cy="5170646"/>
          </a:xfrm>
          <a:prstGeom prst="rect">
            <a:avLst/>
          </a:prstGeom>
        </p:spPr>
        <p:txBody>
          <a:bodyPr wrap="square">
            <a:spAutoFit/>
          </a:bodyPr>
          <a:lstStyle/>
          <a:p>
            <a:r>
              <a:rPr lang="ar-IQ" sz="2200" dirty="0"/>
              <a:t>العضلات</a:t>
            </a:r>
            <a:endParaRPr lang="en-US" sz="2200" dirty="0"/>
          </a:p>
          <a:p>
            <a:r>
              <a:rPr lang="ar-IQ" sz="2200" dirty="0"/>
              <a:t>تقوم العضلات </a:t>
            </a:r>
            <a:r>
              <a:rPr lang="ar-IQ" sz="2200" dirty="0" err="1"/>
              <a:t>بانجاز</a:t>
            </a:r>
            <a:r>
              <a:rPr lang="ar-IQ" sz="2200" dirty="0"/>
              <a:t> أهم صفة من صفات الجسم الحي و هي صفة الحركة و </a:t>
            </a:r>
            <a:r>
              <a:rPr lang="ar-IQ" sz="2200" dirty="0" err="1"/>
              <a:t>لاتمام</a:t>
            </a:r>
            <a:r>
              <a:rPr lang="ar-IQ" sz="2200" dirty="0"/>
              <a:t> الحركة هنالك جهاز يقوم بها يسمى " الجهاز الحركي العضلي " </a:t>
            </a:r>
            <a:endParaRPr lang="en-US" sz="2200" dirty="0"/>
          </a:p>
          <a:p>
            <a:r>
              <a:rPr lang="ar-IQ" sz="2200" dirty="0"/>
              <a:t>س/ ما هي القسام الجهاز الحركي في جسم الانسان</a:t>
            </a:r>
            <a:endParaRPr lang="en-US" sz="2200" dirty="0"/>
          </a:p>
          <a:p>
            <a:r>
              <a:rPr lang="ar-IQ" sz="2200" dirty="0"/>
              <a:t> ج / يتألف الجهاز الحركي العضلي من قسمين هما</a:t>
            </a:r>
            <a:endParaRPr lang="en-US" sz="2200" dirty="0"/>
          </a:p>
          <a:p>
            <a:r>
              <a:rPr lang="ar-IQ" sz="2200" dirty="0"/>
              <a:t>١ - القسم الفاعل: وهي العضلات ويسمى ايضا بالجزء الفعال (الإيجابي)</a:t>
            </a:r>
            <a:endParaRPr lang="en-US" sz="2200" dirty="0"/>
          </a:p>
          <a:p>
            <a:r>
              <a:rPr lang="ar-IQ" sz="2200" dirty="0"/>
              <a:t>٢ - القسم المنفعل: وهي العظام والأربطة ويسمى ايضا بالجزء الغير فعال (السلبي)</a:t>
            </a:r>
            <a:endParaRPr lang="en-US" sz="2200" dirty="0"/>
          </a:p>
          <a:p>
            <a:r>
              <a:rPr lang="ar-IQ" sz="2200" dirty="0"/>
              <a:t>س/ ما هو التركيب الكيميائي للعضلة؟</a:t>
            </a:r>
            <a:endParaRPr lang="en-US" sz="2200" dirty="0"/>
          </a:p>
          <a:p>
            <a:r>
              <a:rPr lang="fa-IR" sz="2200" dirty="0"/>
              <a:t>1- 75-80% ماء</a:t>
            </a:r>
            <a:endParaRPr lang="en-US" sz="2200" dirty="0"/>
          </a:p>
          <a:p>
            <a:r>
              <a:rPr lang="fa-IR" sz="2200" dirty="0"/>
              <a:t>2- 14-16%  </a:t>
            </a:r>
            <a:r>
              <a:rPr lang="ar-IQ" sz="2200" dirty="0"/>
              <a:t>مواد زلالية نقية ( بروتينات )</a:t>
            </a:r>
            <a:endParaRPr lang="en-US" sz="2200" dirty="0"/>
          </a:p>
          <a:p>
            <a:r>
              <a:rPr lang="ar-IQ" sz="2200" dirty="0"/>
              <a:t>٣ - والبقية هي املاح معدنية مثل أملاح البوتاسيوم و كميات قليلة من الفسفور و الكلور و الصوديوم و المغنيسيوم و الكالسيوم و سكريات و مواد دهنية.</a:t>
            </a:r>
            <a:endParaRPr lang="en-US" sz="2200" dirty="0"/>
          </a:p>
        </p:txBody>
      </p:sp>
    </p:spTree>
    <p:extLst>
      <p:ext uri="{BB962C8B-B14F-4D97-AF65-F5344CB8AC3E}">
        <p14:creationId xmlns:p14="http://schemas.microsoft.com/office/powerpoint/2010/main" val="256897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323528" y="474345"/>
            <a:ext cx="8568952" cy="5509200"/>
          </a:xfrm>
          <a:prstGeom prst="rect">
            <a:avLst/>
          </a:prstGeom>
        </p:spPr>
        <p:txBody>
          <a:bodyPr wrap="square">
            <a:spAutoFit/>
          </a:bodyPr>
          <a:lstStyle/>
          <a:p>
            <a:r>
              <a:rPr lang="ar-IQ" sz="2200" dirty="0"/>
              <a:t>س/ ما هي أنواع العضلات؟</a:t>
            </a:r>
            <a:endParaRPr lang="en-US" sz="2200" dirty="0"/>
          </a:p>
          <a:p>
            <a:r>
              <a:rPr lang="ar-IQ" sz="2200" dirty="0"/>
              <a:t>1- العضلات الارادية ، المخططة ، الهيكلية.</a:t>
            </a:r>
            <a:endParaRPr lang="en-US" sz="2200" dirty="0"/>
          </a:p>
          <a:p>
            <a:r>
              <a:rPr lang="ar-IQ" sz="2200" dirty="0"/>
              <a:t>٢ - العضلات </a:t>
            </a:r>
            <a:r>
              <a:rPr lang="ar-IQ" sz="2200" dirty="0" err="1"/>
              <a:t>اللارادية</a:t>
            </a:r>
            <a:r>
              <a:rPr lang="ar-IQ" sz="2200" dirty="0"/>
              <a:t>، الغير مخططة ، الملساء.</a:t>
            </a:r>
            <a:endParaRPr lang="en-US" sz="2200" dirty="0"/>
          </a:p>
          <a:p>
            <a:r>
              <a:rPr lang="ar-IQ" sz="2200" dirty="0"/>
              <a:t>٣ . العضلة القلبية 68-72 ضربة بالدقيقة ضربة بالدقيقة من اقارن بين العضلات الارادية و </a:t>
            </a:r>
            <a:r>
              <a:rPr lang="ar-IQ" sz="2200" dirty="0" err="1"/>
              <a:t>اللارادية</a:t>
            </a:r>
            <a:r>
              <a:rPr lang="ar-IQ" sz="2200" dirty="0"/>
              <a:t> ؟</a:t>
            </a:r>
            <a:endParaRPr lang="en-US" sz="2200" dirty="0"/>
          </a:p>
          <a:p>
            <a:r>
              <a:rPr lang="ar-IQ" sz="2200" dirty="0"/>
              <a:t> س ما هي اشكال الالياف العضلية ؟ </a:t>
            </a:r>
            <a:endParaRPr lang="en-US" sz="2200" dirty="0"/>
          </a:p>
          <a:p>
            <a:r>
              <a:rPr lang="ar-IQ" sz="2200" dirty="0"/>
              <a:t>ج / تنقسم تبعاً لشكلها العام و كالتالي:</a:t>
            </a:r>
            <a:endParaRPr lang="en-US" sz="2200" dirty="0"/>
          </a:p>
          <a:p>
            <a:r>
              <a:rPr lang="ar-IQ" sz="2200" dirty="0"/>
              <a:t>أولاً : - المتوازية : تتجه اليافها بصورة متوازية في الأصل الى المغرز باتجاه خط سحب العضلات و شكلها رباعي الشكل مثل العضلة الدرقية الأمامية أو على شكل شريط طويل كالعضلة الخياطية حيث تمتد الألياف العضلية غالباً على طول العضلة كالعضلة البطنية المستقيمة التي تتسم بالقطاعات الوتدية على طولها </a:t>
            </a:r>
            <a:endParaRPr lang="en-US" sz="2200" dirty="0"/>
          </a:p>
          <a:p>
            <a:r>
              <a:rPr lang="ar-IQ" sz="2200" dirty="0"/>
              <a:t>ثانياً : الريشية - تشبه تنظيم الريشة و يدل اسمها على اتجاه اليافها العضلية حيث تمتد من الأصل إلى المغرز بصورة مائلة على طول العضلة و تتصل الألياف العضلية بالوتر من جهة واحدة و تسمى </a:t>
            </a:r>
            <a:r>
              <a:rPr lang="ar-IQ" sz="2200" dirty="0" err="1"/>
              <a:t>وحيدية</a:t>
            </a:r>
            <a:r>
              <a:rPr lang="ar-IQ" sz="2200" dirty="0"/>
              <a:t> الريشة كالعضلة المثنية </a:t>
            </a:r>
            <a:r>
              <a:rPr lang="ar-IQ" sz="2200" dirty="0" err="1"/>
              <a:t>للأبهام</a:t>
            </a:r>
            <a:r>
              <a:rPr lang="ar-IQ" sz="2200" dirty="0"/>
              <a:t> او من جهتين و تسمى ثنائية الريشة -كالعضلة المستقيمة الفخذية والعضلات بين العظمية الظهرية أو متعددة الريشة حيث تتصل الألياف العضلية من عدة جهات بالوتر و عبارة عن مجموعة ثنائية الريشة كالعضلة الدالية. </a:t>
            </a:r>
            <a:endParaRPr lang="ar-IQ" sz="2200" dirty="0"/>
          </a:p>
        </p:txBody>
      </p:sp>
    </p:spTree>
    <p:extLst>
      <p:ext uri="{BB962C8B-B14F-4D97-AF65-F5344CB8AC3E}">
        <p14:creationId xmlns:p14="http://schemas.microsoft.com/office/powerpoint/2010/main" val="320154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467544" y="51003"/>
            <a:ext cx="8424936" cy="6186309"/>
          </a:xfrm>
          <a:prstGeom prst="rect">
            <a:avLst/>
          </a:prstGeom>
        </p:spPr>
        <p:txBody>
          <a:bodyPr wrap="square">
            <a:spAutoFit/>
          </a:bodyPr>
          <a:lstStyle/>
          <a:p>
            <a:r>
              <a:rPr lang="ar-IQ" sz="2200" dirty="0"/>
              <a:t>ثالثاً : المثلثة : - و هي عطلة مسطحة تشبه المروحة اليدوية مثل العضلة الصدفية حيث تتجمع او تتقارب اليافها من اصلها الى مغرزها بشكل يشبه يد المروحة كالعضلة المقربة العظمية و العضلة الصدغية و الصدرية و العظمية</a:t>
            </a:r>
            <a:endParaRPr lang="en-US" sz="2200" dirty="0"/>
          </a:p>
          <a:p>
            <a:r>
              <a:rPr lang="ar-IQ" sz="2200" dirty="0"/>
              <a:t>رابعاً : </a:t>
            </a:r>
            <a:r>
              <a:rPr lang="ar-IQ" sz="2200" dirty="0" err="1"/>
              <a:t>المغزلية</a:t>
            </a:r>
            <a:r>
              <a:rPr lang="ar-IQ" sz="2200" dirty="0"/>
              <a:t> : - ويدل اسمها على انها تشبه المغزل حيث تتباعد اليافها عن ا ل ثم تتقارب العضلات نحو المغرز كالعضلة ذات الرأسين العضدية.</a:t>
            </a:r>
            <a:endParaRPr lang="en-US" sz="2200" dirty="0"/>
          </a:p>
          <a:p>
            <a:r>
              <a:rPr lang="ar-IQ" sz="2200" dirty="0"/>
              <a:t>س / ما هي أنواع الالياف العضلية ؟ </a:t>
            </a:r>
            <a:endParaRPr lang="en-US" sz="2200" dirty="0"/>
          </a:p>
          <a:p>
            <a:r>
              <a:rPr lang="ar-IQ" sz="2200" dirty="0"/>
              <a:t>ج / هنالك نوعين من الألياف العضلية تختلف عن اشكال الألياف من الناحية الكادي راقية و هي كالتالي:</a:t>
            </a:r>
            <a:endParaRPr lang="en-US" sz="2200" dirty="0"/>
          </a:p>
          <a:p>
            <a:r>
              <a:rPr lang="ar-IQ" sz="2200" dirty="0"/>
              <a:t>١ . الألياف الحمراء ( البطيئة ) - و تحتوي على عدد كبير من الأنزيمات و كذلك حجم كبير من </a:t>
            </a:r>
            <a:r>
              <a:rPr lang="ar-IQ" sz="2200" dirty="0" err="1"/>
              <a:t>المايتوكندريا</a:t>
            </a:r>
            <a:r>
              <a:rPr lang="ar-IQ" sz="2200" dirty="0"/>
              <a:t> ( بيوت الطاقة ) و تحاط بعدد اكبر من الشعيرات الدموية و تركيز عالي من </a:t>
            </a:r>
            <a:r>
              <a:rPr lang="ar-IQ" sz="2200" dirty="0" err="1"/>
              <a:t>الهيموغولبين</a:t>
            </a:r>
            <a:r>
              <a:rPr lang="ar-IQ" sz="2200" dirty="0"/>
              <a:t> و نشاط عالي على انزيمات بيوت الطاقة لذلك فهذه الالياف ذات سعة كبيرة لتمثيل الغذائي الهوائي و مقاومة عالية للتعب ، و يكون وجودها في الرياضات التحمل العضلي كسباقات </a:t>
            </a:r>
            <a:r>
              <a:rPr lang="ar-IQ" sz="2200" dirty="0" err="1"/>
              <a:t>المرثون</a:t>
            </a:r>
            <a:r>
              <a:rPr lang="ar-IQ" sz="2200" dirty="0"/>
              <a:t> </a:t>
            </a:r>
            <a:endParaRPr lang="en-US" sz="2200" dirty="0"/>
          </a:p>
          <a:p>
            <a:r>
              <a:rPr lang="ar-IQ" sz="2200" dirty="0"/>
              <a:t>٢ - الالياف البيضاء ( السريعة ) : و تتميز ببعض الخصائص التي تساعد في سرعة الانقباض و تشمل السرعة العالية لانقباض فروق الجهد الكهربائية الكيميائية و مستوى عالي لنشاط انزيم </a:t>
            </a:r>
            <a:r>
              <a:rPr lang="en-US" sz="2200" dirty="0"/>
              <a:t>ATP </a:t>
            </a:r>
            <a:r>
              <a:rPr lang="ar-IQ" sz="2200" dirty="0"/>
              <a:t>و سرعة اظهار وسحب ايونات الكالسيوم من الشبكة </a:t>
            </a:r>
            <a:r>
              <a:rPr lang="ar-IQ" sz="2200" dirty="0" err="1"/>
              <a:t>الساركوبلازما</a:t>
            </a:r>
            <a:r>
              <a:rPr lang="ar-IQ" sz="2200" dirty="0"/>
              <a:t> و سرعة عالية في حمل الجسور المتقاطعة لجذب فسائل </a:t>
            </a:r>
            <a:r>
              <a:rPr lang="ar-IQ" sz="2200" dirty="0" err="1"/>
              <a:t>الأكتيم</a:t>
            </a:r>
            <a:r>
              <a:rPr lang="ar-IQ" sz="2200" dirty="0"/>
              <a:t>، وجودها في الرياضات ذات الشدة العالية والسرعة القصوى، مثل ( رافعي الأثقال ) وفي سياقات العدو السريعة ) </a:t>
            </a:r>
            <a:endParaRPr lang="ar-IQ" sz="2200" dirty="0"/>
          </a:p>
        </p:txBody>
      </p:sp>
    </p:spTree>
    <p:extLst>
      <p:ext uri="{BB962C8B-B14F-4D97-AF65-F5344CB8AC3E}">
        <p14:creationId xmlns:p14="http://schemas.microsoft.com/office/powerpoint/2010/main" val="55677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500151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552</Words>
  <Application>Microsoft Office PowerPoint</Application>
  <PresentationFormat>عرض على الشاشة (3:4)‏</PresentationFormat>
  <Paragraphs>29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8</cp:revision>
  <dcterms:created xsi:type="dcterms:W3CDTF">2018-12-13T16:35:20Z</dcterms:created>
  <dcterms:modified xsi:type="dcterms:W3CDTF">2018-12-13T18:10:49Z</dcterms:modified>
</cp:coreProperties>
</file>